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sldIdLst>
    <p:sldId id="256" r:id="rId2"/>
    <p:sldId id="257" r:id="rId3"/>
    <p:sldId id="386" r:id="rId4"/>
    <p:sldId id="387" r:id="rId5"/>
    <p:sldId id="398" r:id="rId6"/>
    <p:sldId id="397" r:id="rId7"/>
    <p:sldId id="396" r:id="rId8"/>
    <p:sldId id="399" r:id="rId9"/>
    <p:sldId id="450" r:id="rId10"/>
    <p:sldId id="429" r:id="rId11"/>
    <p:sldId id="430" r:id="rId12"/>
    <p:sldId id="400" r:id="rId13"/>
    <p:sldId id="401" r:id="rId14"/>
    <p:sldId id="402" r:id="rId15"/>
    <p:sldId id="454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4" r:id="rId27"/>
    <p:sldId id="413" r:id="rId28"/>
    <p:sldId id="415" r:id="rId29"/>
    <p:sldId id="416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31" r:id="rId39"/>
    <p:sldId id="433" r:id="rId40"/>
    <p:sldId id="432" r:id="rId41"/>
    <p:sldId id="426" r:id="rId42"/>
    <p:sldId id="425" r:id="rId43"/>
    <p:sldId id="427" r:id="rId44"/>
    <p:sldId id="455" r:id="rId45"/>
    <p:sldId id="434" r:id="rId46"/>
    <p:sldId id="437" r:id="rId47"/>
    <p:sldId id="435" r:id="rId48"/>
    <p:sldId id="436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451" r:id="rId62"/>
    <p:sldId id="452" r:id="rId63"/>
    <p:sldId id="453" r:id="rId64"/>
    <p:sldId id="32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6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84" d="100"/>
          <a:sy n="84" d="100"/>
        </p:scale>
        <p:origin x="141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3DF1D-E3CB-4963-B17D-E9371B8028C4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FE54-3088-41C0-9870-522AD8FEE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7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0F0A-5599-430B-A6A2-C4135A863B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51B1-4D42-43D8-9751-28C67FEBE2C2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D46D-9F09-4EC3-AFDD-98E172F7C0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vd360.istreetview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streetview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Green+River,+WY+82935/@41.5269844,-109.4689619,755m/data=!3m1!1e3!4m5!3m4!1s0x875a7de1e1298c47:0xd8cbacd7ddf44cf8!8m2!3d41.5285757!4d-109.466246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treetview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Green+River,+WY+82935/@41.5269844,-109.4689619,755m/data=!3m1!1e3!4m5!3m4!1s0x875a7de1e1298c47:0xd8cbacd7ddf44cf8!8m2!3d41.5285757!4d-109.466246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 </a:t>
            </a:r>
            <a:r>
              <a:rPr lang="en-US" sz="5400" dirty="0" smtClean="0"/>
              <a:t>Photo Backdrops Using Google Maps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Prototype Rails </a:t>
            </a:r>
            <a:r>
              <a:rPr lang="en-US" dirty="0" smtClean="0"/>
              <a:t>2019</a:t>
            </a:r>
            <a:endParaRPr lang="en-US" dirty="0"/>
          </a:p>
          <a:p>
            <a:r>
              <a:rPr lang="en-US" dirty="0"/>
              <a:t>Steve Orth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with Google and a Laser Printer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8229600" cy="3599402"/>
          </a:xfrm>
        </p:spPr>
      </p:pic>
      <p:sp>
        <p:nvSpPr>
          <p:cNvPr id="5" name="Rectangle 4"/>
          <p:cNvSpPr/>
          <p:nvPr/>
        </p:nvSpPr>
        <p:spPr>
          <a:xfrm>
            <a:off x="371856" y="50292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Single Google </a:t>
            </a:r>
            <a:r>
              <a:rPr lang="en-US" sz="2400" dirty="0" err="1" smtClean="0"/>
              <a:t>Streetview</a:t>
            </a:r>
            <a:r>
              <a:rPr lang="en-US" sz="2400" dirty="0" smtClean="0"/>
              <a:t>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 editing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Printed on multiple 8.5 x 11 photocopy paper sheets taped together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5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Google and a Laser Printer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2559510"/>
          </a:xfrm>
        </p:spPr>
      </p:pic>
      <p:sp>
        <p:nvSpPr>
          <p:cNvPr id="5" name="Rectangle 4"/>
          <p:cNvSpPr/>
          <p:nvPr/>
        </p:nvSpPr>
        <p:spPr>
          <a:xfrm>
            <a:off x="533400" y="4724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 was encouraged to proceed with more advanced methods!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26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Streetview</a:t>
            </a:r>
            <a:r>
              <a:rPr lang="en-US" dirty="0" smtClean="0"/>
              <a:t>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Streetview</a:t>
            </a:r>
            <a:r>
              <a:rPr lang="en-US" dirty="0" smtClean="0"/>
              <a:t> images are panoramas of stitched images, we need a way to capture these panorama images with full resolution</a:t>
            </a:r>
          </a:p>
          <a:p>
            <a:r>
              <a:rPr lang="en-US" dirty="0" err="1" smtClean="0"/>
              <a:t>Streetview</a:t>
            </a:r>
            <a:r>
              <a:rPr lang="en-US" dirty="0" smtClean="0"/>
              <a:t> Download 360</a:t>
            </a:r>
          </a:p>
          <a:p>
            <a:pPr lvl="1"/>
            <a:r>
              <a:rPr lang="en-US" dirty="0" smtClean="0"/>
              <a:t>“Software for downloading 360* panoramas from Google Street View”</a:t>
            </a:r>
          </a:p>
          <a:p>
            <a:pPr lvl="1"/>
            <a:r>
              <a:rPr lang="en-US" dirty="0" smtClean="0"/>
              <a:t>Shareware… it’s free, but you should donate.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Available for Windows or Mac</a:t>
            </a:r>
          </a:p>
          <a:p>
            <a:r>
              <a:rPr lang="en-US" dirty="0">
                <a:hlinkClick r:id="rId2"/>
              </a:rPr>
              <a:t>https://svd360.istreetview.com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1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Streetview</a:t>
            </a:r>
            <a:r>
              <a:rPr lang="en-US" dirty="0" smtClean="0"/>
              <a:t> 360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was developed by a high school student and the search feature became too expensive for him, but we can work around that</a:t>
            </a:r>
          </a:p>
          <a:p>
            <a:r>
              <a:rPr lang="en-US" dirty="0" smtClean="0"/>
              <a:t>How to use it: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Find the Google Street View panorama you want to download using Google Maps.</a:t>
            </a:r>
          </a:p>
          <a:p>
            <a:pPr marL="857250" lvl="1" indent="-457200">
              <a:buAutoNum type="arabicPeriod"/>
            </a:pPr>
            <a:r>
              <a:rPr lang="en-US" dirty="0" smtClean="0"/>
              <a:t>Copy the URL.</a:t>
            </a:r>
          </a:p>
          <a:p>
            <a:pPr marL="857250" lvl="1" indent="-457200">
              <a:buAutoNum type="arabicPeriod"/>
            </a:pPr>
            <a:r>
              <a:rPr lang="en-US" dirty="0"/>
              <a:t>Go to </a:t>
            </a:r>
            <a:r>
              <a:rPr lang="en-US" dirty="0">
                <a:hlinkClick r:id="rId2"/>
              </a:rPr>
              <a:t>iStreetView.com</a:t>
            </a:r>
            <a:r>
              <a:rPr lang="en-US" dirty="0"/>
              <a:t> </a:t>
            </a:r>
            <a:r>
              <a:rPr lang="en-US" dirty="0" smtClean="0"/>
              <a:t>and paste the URL into </a:t>
            </a:r>
            <a:r>
              <a:rPr lang="en-US" dirty="0" err="1" smtClean="0"/>
              <a:t>iStreetview</a:t>
            </a:r>
            <a:r>
              <a:rPr lang="en-US" dirty="0" smtClean="0"/>
              <a:t> and click “Load”.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Copy </a:t>
            </a:r>
            <a:r>
              <a:rPr lang="en-US" dirty="0"/>
              <a:t>the panorama ID.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Download </a:t>
            </a:r>
            <a:r>
              <a:rPr lang="en-US" dirty="0"/>
              <a:t>and open the app “Street View Download 360”.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Paste </a:t>
            </a:r>
            <a:r>
              <a:rPr lang="en-US" dirty="0"/>
              <a:t>the panorama ID, select </a:t>
            </a:r>
            <a:r>
              <a:rPr lang="en-US" dirty="0" smtClean="0"/>
              <a:t>the location on your computer to save the file to, select the image </a:t>
            </a:r>
            <a:r>
              <a:rPr lang="en-US" dirty="0"/>
              <a:t>resolution and click “Download Panorama</a:t>
            </a:r>
            <a:r>
              <a:rPr lang="en-US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684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iStreetview</a:t>
            </a:r>
            <a:r>
              <a:rPr lang="en-US" dirty="0" smtClean="0"/>
              <a:t> – Load a Panorama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6" y="1676400"/>
            <a:ext cx="8229600" cy="4783134"/>
          </a:xfrm>
        </p:spPr>
      </p:pic>
    </p:spTree>
    <p:extLst>
      <p:ext uri="{BB962C8B-B14F-4D97-AF65-F5344CB8AC3E}">
        <p14:creationId xmlns:p14="http://schemas.microsoft.com/office/powerpoint/2010/main" val="381401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 Satellite View of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8229600" cy="4994280"/>
          </a:xfrm>
        </p:spPr>
      </p:pic>
      <p:sp>
        <p:nvSpPr>
          <p:cNvPr id="5" name="TextBox 4"/>
          <p:cNvSpPr txBox="1"/>
          <p:nvPr/>
        </p:nvSpPr>
        <p:spPr>
          <a:xfrm>
            <a:off x="545592" y="6062841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https://www.google.com/maps/place/Green+River,+WY+82935/@41.5269844,-109.4689619,755m/data=!</a:t>
            </a:r>
            <a:r>
              <a:rPr lang="en-US" sz="1000" dirty="0" smtClean="0">
                <a:hlinkClick r:id="rId3"/>
              </a:rPr>
              <a:t>3m1!1e3!4m5!3m4!1s0x875a7de1e1298c47:0xd8cbacd7ddf44cf8!8m2!3d41.5285757!4d-109.4662461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6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iStreetview</a:t>
            </a:r>
            <a:r>
              <a:rPr lang="en-US" dirty="0"/>
              <a:t> – </a:t>
            </a:r>
            <a:r>
              <a:rPr lang="en-US" dirty="0" smtClean="0"/>
              <a:t>Paste the URL of the </a:t>
            </a:r>
            <a:r>
              <a:rPr lang="en-US" dirty="0"/>
              <a:t>Panorama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5000"/>
            <a:ext cx="8229600" cy="476450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14401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dirty="0" smtClean="0"/>
              <a:t>3.  Go to </a:t>
            </a:r>
            <a:r>
              <a:rPr lang="en-US" dirty="0" smtClean="0">
                <a:hlinkClick r:id="rId3"/>
              </a:rPr>
              <a:t>iStreetView.com</a:t>
            </a:r>
            <a:r>
              <a:rPr lang="en-US" dirty="0" smtClean="0"/>
              <a:t> and paste the URL into </a:t>
            </a:r>
            <a:r>
              <a:rPr lang="en-US" dirty="0" err="1" smtClean="0"/>
              <a:t>iStreetview</a:t>
            </a:r>
            <a:r>
              <a:rPr lang="en-US" dirty="0" smtClean="0"/>
              <a:t> and click “Load”.</a:t>
            </a:r>
          </a:p>
        </p:txBody>
      </p:sp>
    </p:spTree>
    <p:extLst>
      <p:ext uri="{BB962C8B-B14F-4D97-AF65-F5344CB8AC3E}">
        <p14:creationId xmlns:p14="http://schemas.microsoft.com/office/powerpoint/2010/main" val="3453548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iStreetview</a:t>
            </a:r>
            <a:r>
              <a:rPr lang="en-US" dirty="0"/>
              <a:t> </a:t>
            </a:r>
            <a:r>
              <a:rPr lang="en-US" dirty="0" smtClean="0"/>
              <a:t>– Copy the Panorama 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787031"/>
          </a:xfrm>
        </p:spPr>
      </p:pic>
      <p:sp>
        <p:nvSpPr>
          <p:cNvPr id="5" name="Rectangle 4"/>
          <p:cNvSpPr/>
          <p:nvPr/>
        </p:nvSpPr>
        <p:spPr>
          <a:xfrm>
            <a:off x="533400" y="914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Font typeface="Arial" pitchFamily="34" charset="0"/>
              <a:buNone/>
            </a:pPr>
            <a:r>
              <a:rPr lang="en-US" dirty="0" smtClean="0"/>
              <a:t>4. </a:t>
            </a:r>
            <a:r>
              <a:rPr lang="en-US" dirty="0"/>
              <a:t>Copy the panorama ID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iStreetview</a:t>
            </a:r>
            <a:r>
              <a:rPr lang="en-US" dirty="0"/>
              <a:t> </a:t>
            </a:r>
            <a:r>
              <a:rPr lang="en-US" dirty="0" smtClean="0"/>
              <a:t>– Homepage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05000"/>
            <a:ext cx="8229600" cy="4629150"/>
          </a:xfrm>
        </p:spPr>
      </p:pic>
      <p:sp>
        <p:nvSpPr>
          <p:cNvPr id="5" name="Rectangle 4"/>
          <p:cNvSpPr/>
          <p:nvPr/>
        </p:nvSpPr>
        <p:spPr>
          <a:xfrm>
            <a:off x="533400" y="9144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Font typeface="Arial" pitchFamily="34" charset="0"/>
              <a:buNone/>
            </a:pPr>
            <a:r>
              <a:rPr lang="en-US" dirty="0" smtClean="0"/>
              <a:t>5. </a:t>
            </a:r>
            <a:r>
              <a:rPr lang="en-US" dirty="0"/>
              <a:t>Download and open the app “Street View Download 360”.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dirty="0" smtClean="0"/>
              <a:t>6. </a:t>
            </a:r>
            <a:r>
              <a:rPr lang="en-US" dirty="0"/>
              <a:t>Paste the panorama ID, select location to save, image resolution and click “Download Panorama”.</a:t>
            </a:r>
          </a:p>
        </p:txBody>
      </p:sp>
    </p:spTree>
    <p:extLst>
      <p:ext uri="{BB962C8B-B14F-4D97-AF65-F5344CB8AC3E}">
        <p14:creationId xmlns:p14="http://schemas.microsoft.com/office/powerpoint/2010/main" val="2939050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Panorama Image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114800"/>
          </a:xfrm>
        </p:spPr>
      </p:pic>
      <p:sp>
        <p:nvSpPr>
          <p:cNvPr id="5" name="Rectangle 4"/>
          <p:cNvSpPr/>
          <p:nvPr/>
        </p:nvSpPr>
        <p:spPr>
          <a:xfrm>
            <a:off x="381000" y="5334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panorama image file is a full resolution image file that can be manipulated in Photoshop Elements or other photo editing programs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62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  <a:p>
            <a:r>
              <a:rPr lang="en-US" dirty="0" smtClean="0"/>
              <a:t>Backdrops &amp; Methods</a:t>
            </a:r>
            <a:endParaRPr lang="en-US" dirty="0"/>
          </a:p>
          <a:p>
            <a:r>
              <a:rPr lang="en-US" dirty="0" smtClean="0"/>
              <a:t>Google Maps </a:t>
            </a:r>
            <a:r>
              <a:rPr lang="en-US" dirty="0" err="1" smtClean="0"/>
              <a:t>Streetview</a:t>
            </a:r>
            <a:endParaRPr lang="en-US" dirty="0"/>
          </a:p>
          <a:p>
            <a:r>
              <a:rPr lang="en-US" dirty="0" smtClean="0"/>
              <a:t>Experiments with Google and Printing</a:t>
            </a:r>
            <a:endParaRPr lang="en-US" dirty="0"/>
          </a:p>
          <a:p>
            <a:r>
              <a:rPr lang="en-US" dirty="0" err="1" smtClean="0"/>
              <a:t>Streetview</a:t>
            </a:r>
            <a:r>
              <a:rPr lang="en-US" dirty="0" smtClean="0"/>
              <a:t> 360 Download Software</a:t>
            </a:r>
          </a:p>
          <a:p>
            <a:r>
              <a:rPr lang="en-US" dirty="0" smtClean="0"/>
              <a:t>Panorama Image</a:t>
            </a:r>
            <a:endParaRPr lang="en-US" dirty="0"/>
          </a:p>
          <a:p>
            <a:r>
              <a:rPr lang="en-US" dirty="0" smtClean="0"/>
              <a:t>Image Editing</a:t>
            </a:r>
          </a:p>
          <a:p>
            <a:pPr lvl="1"/>
            <a:r>
              <a:rPr lang="en-US" dirty="0" smtClean="0"/>
              <a:t>Sizing</a:t>
            </a:r>
          </a:p>
          <a:p>
            <a:pPr lvl="1"/>
            <a:r>
              <a:rPr lang="en-US" dirty="0" smtClean="0"/>
              <a:t>Cropping</a:t>
            </a:r>
          </a:p>
          <a:p>
            <a:pPr lvl="1"/>
            <a:r>
              <a:rPr lang="en-US" dirty="0" smtClean="0"/>
              <a:t>Removing unwanted items</a:t>
            </a:r>
          </a:p>
          <a:p>
            <a:pPr lvl="1"/>
            <a:r>
              <a:rPr lang="en-US" dirty="0" smtClean="0"/>
              <a:t>Background modification</a:t>
            </a:r>
          </a:p>
          <a:p>
            <a:r>
              <a:rPr lang="en-US" dirty="0" smtClean="0"/>
              <a:t>Printing</a:t>
            </a:r>
          </a:p>
          <a:p>
            <a:r>
              <a:rPr lang="en-US" dirty="0" smtClean="0"/>
              <a:t>Cost Analysis</a:t>
            </a:r>
            <a:endParaRPr lang="en-US" dirty="0"/>
          </a:p>
          <a:p>
            <a:r>
              <a:rPr lang="en-US" dirty="0" smtClean="0"/>
              <a:t>Layout Photos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Crop the image to capture what is needed for a backdrop</a:t>
            </a:r>
          </a:p>
          <a:p>
            <a:r>
              <a:rPr lang="en-US" dirty="0" smtClean="0"/>
              <a:t>I used “Paint” for cropping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981200"/>
            <a:ext cx="82296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3124200"/>
            <a:ext cx="7696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4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Cropped Panorama Image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026960"/>
            <a:ext cx="8229600" cy="986643"/>
          </a:xfrm>
        </p:spPr>
      </p:pic>
    </p:spTree>
    <p:extLst>
      <p:ext uri="{BB962C8B-B14F-4D97-AF65-F5344CB8AC3E}">
        <p14:creationId xmlns:p14="http://schemas.microsoft.com/office/powerpoint/2010/main" val="109186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Editing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Photoshop Elements 2019</a:t>
            </a:r>
            <a:endParaRPr lang="en-US" dirty="0" smtClean="0"/>
          </a:p>
          <a:p>
            <a:pPr lvl="1"/>
            <a:r>
              <a:rPr lang="en-US" dirty="0" smtClean="0"/>
              <a:t>Very powerful, relatively simple photo editing software</a:t>
            </a:r>
          </a:p>
          <a:p>
            <a:pPr lvl="1"/>
            <a:r>
              <a:rPr lang="en-US" dirty="0" smtClean="0"/>
              <a:t>Can be downloaded for $69.99</a:t>
            </a:r>
          </a:p>
          <a:p>
            <a:r>
              <a:rPr lang="en-US" dirty="0" err="1" smtClean="0"/>
              <a:t>Paintshop</a:t>
            </a:r>
            <a:r>
              <a:rPr lang="en-US" dirty="0" smtClean="0"/>
              <a:t> Pro</a:t>
            </a:r>
          </a:p>
          <a:p>
            <a:pPr lvl="1"/>
            <a:r>
              <a:rPr lang="en-US" dirty="0" smtClean="0"/>
              <a:t>Powerful, also relatively simple to use</a:t>
            </a:r>
            <a:endParaRPr lang="en-US" dirty="0"/>
          </a:p>
          <a:p>
            <a:pPr lvl="1"/>
            <a:r>
              <a:rPr lang="en-US" dirty="0" smtClean="0"/>
              <a:t>Can be downloaded for $48.47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2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the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19250"/>
            <a:ext cx="8229600" cy="462915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14401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on the “Expert” tab to enable all the editing features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57800" y="13716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the Image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5706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427827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Cropping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5706"/>
            <a:ext cx="8229600" cy="462915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52400" y="2895600"/>
            <a:ext cx="3810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36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371600"/>
          </a:xfrm>
        </p:spPr>
        <p:txBody>
          <a:bodyPr/>
          <a:lstStyle/>
          <a:p>
            <a:r>
              <a:rPr lang="en-US" dirty="0" smtClean="0"/>
              <a:t>Sometimes (always?) our image will have items we want to remove – like this foreground tree</a:t>
            </a:r>
          </a:p>
          <a:p>
            <a:r>
              <a:rPr lang="en-US" dirty="0" smtClean="0"/>
              <a:t>Photoshop has powerful tools that make this easy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362200"/>
            <a:ext cx="6781800" cy="381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Items – Content Aware Tool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1856" y="5334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Select the item you want to remove</a:t>
            </a:r>
          </a:p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This doesn’t have to be precise, the Lasso tool works well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56" y="990600"/>
            <a:ext cx="7239000" cy="4071938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71856" y="1295400"/>
            <a:ext cx="466344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22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Items – Content Aware Tool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990600"/>
            <a:ext cx="7552266" cy="4248150"/>
          </a:xfrm>
        </p:spPr>
      </p:pic>
      <p:sp>
        <p:nvSpPr>
          <p:cNvPr id="4" name="Rectangle 3"/>
          <p:cNvSpPr/>
          <p:nvPr/>
        </p:nvSpPr>
        <p:spPr>
          <a:xfrm>
            <a:off x="371856" y="5410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Under Edit, choose File Selection</a:t>
            </a:r>
          </a:p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 Use area, pull down to Content Aware</a:t>
            </a:r>
          </a:p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Click Okay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2400" y="838200"/>
            <a:ext cx="914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8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Items – Tree Is Gone!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5706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74006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07331-88F4-4042-AD4B-EC4DEF1B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5A668-B38A-4264-99B5-2CDD1EFF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modelers and their backdrop methods were primary motivators</a:t>
            </a:r>
          </a:p>
          <a:p>
            <a:pPr lvl="1"/>
            <a:r>
              <a:rPr lang="en-US" dirty="0" smtClean="0"/>
              <a:t>Mike Brock</a:t>
            </a:r>
          </a:p>
          <a:p>
            <a:pPr lvl="2"/>
            <a:r>
              <a:rPr lang="en-US" dirty="0" smtClean="0"/>
              <a:t>UP Modeler, Vol 1</a:t>
            </a:r>
          </a:p>
          <a:p>
            <a:pPr lvl="1"/>
            <a:r>
              <a:rPr lang="en-US" dirty="0" err="1" smtClean="0"/>
              <a:t>Veryl</a:t>
            </a:r>
            <a:r>
              <a:rPr lang="en-US" dirty="0" smtClean="0"/>
              <a:t> </a:t>
            </a:r>
            <a:r>
              <a:rPr lang="en-US" dirty="0" err="1" smtClean="0"/>
              <a:t>Fosnight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Wyoming Division Historical Society Layout</a:t>
            </a:r>
            <a:endParaRPr lang="en-US" dirty="0"/>
          </a:p>
          <a:p>
            <a:pPr lvl="1"/>
            <a:r>
              <a:rPr lang="en-US" dirty="0" err="1" smtClean="0"/>
              <a:t>Pelle</a:t>
            </a:r>
            <a:r>
              <a:rPr lang="en-US" dirty="0" smtClean="0"/>
              <a:t> Solberg</a:t>
            </a:r>
          </a:p>
          <a:p>
            <a:pPr lvl="2"/>
            <a:r>
              <a:rPr lang="en-US" dirty="0" smtClean="0"/>
              <a:t>Multiple articles of 3 layouts in several </a:t>
            </a:r>
            <a:r>
              <a:rPr lang="en-US" dirty="0" err="1" smtClean="0"/>
              <a:t>Kalmbach</a:t>
            </a:r>
            <a:r>
              <a:rPr lang="en-US" dirty="0" smtClean="0"/>
              <a:t> Publishing products</a:t>
            </a:r>
          </a:p>
          <a:p>
            <a:pPr lvl="1"/>
            <a:r>
              <a:rPr lang="en-US" dirty="0" smtClean="0"/>
              <a:t>Bill </a:t>
            </a:r>
            <a:r>
              <a:rPr lang="en-US" dirty="0" err="1" smtClean="0"/>
              <a:t>Darnaby</a:t>
            </a:r>
            <a:endParaRPr lang="en-US" dirty="0"/>
          </a:p>
          <a:p>
            <a:pPr lvl="2"/>
            <a:r>
              <a:rPr lang="en-US" dirty="0" smtClean="0"/>
              <a:t>Prototype Rails 2018 Clinic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Items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90600"/>
            <a:ext cx="7391400" cy="4157663"/>
          </a:xfrm>
        </p:spPr>
      </p:pic>
      <p:sp>
        <p:nvSpPr>
          <p:cNvPr id="5" name="Rectangle 4"/>
          <p:cNvSpPr/>
          <p:nvPr/>
        </p:nvSpPr>
        <p:spPr>
          <a:xfrm>
            <a:off x="371856" y="52578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Tree, buildings, and utility poles have been removed</a:t>
            </a:r>
          </a:p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 items, such as the power wires, can be moved with the Clone Stamp Tool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1856" y="1676400"/>
            <a:ext cx="466344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129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</a:t>
            </a:r>
            <a:r>
              <a:rPr lang="en-US" dirty="0" smtClean="0"/>
              <a:t>Items – Clone Stamp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914400"/>
            <a:ext cx="7162800" cy="4029075"/>
          </a:xfrm>
        </p:spPr>
      </p:pic>
      <p:sp>
        <p:nvSpPr>
          <p:cNvPr id="4" name="Rectangle 3"/>
          <p:cNvSpPr/>
          <p:nvPr/>
        </p:nvSpPr>
        <p:spPr>
          <a:xfrm>
            <a:off x="371856" y="50292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Select an area you want to clone, hold the Alt key and click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Click on what you want to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Stamp size can be adjusted in the toolbar, along with other attributes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1447800"/>
            <a:ext cx="7620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226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Cleaned Up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85" y="990599"/>
            <a:ext cx="7890615" cy="4438471"/>
          </a:xfrm>
        </p:spPr>
      </p:pic>
      <p:sp>
        <p:nvSpPr>
          <p:cNvPr id="5" name="Rectangle 4"/>
          <p:cNvSpPr/>
          <p:nvPr/>
        </p:nvSpPr>
        <p:spPr>
          <a:xfrm>
            <a:off x="371856" y="54290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Tree</a:t>
            </a:r>
          </a:p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Fuel storage tank</a:t>
            </a:r>
          </a:p>
          <a:p>
            <a:pPr marL="22860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Large Utility Pole</a:t>
            </a:r>
          </a:p>
        </p:txBody>
      </p:sp>
    </p:spTree>
    <p:extLst>
      <p:ext uri="{BB962C8B-B14F-4D97-AF65-F5344CB8AC3E}">
        <p14:creationId xmlns:p14="http://schemas.microsoft.com/office/powerpoint/2010/main" val="2511698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Removal – Quick Selection Tool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990600"/>
            <a:ext cx="7467600" cy="4200525"/>
          </a:xfrm>
        </p:spPr>
      </p:pic>
      <p:sp>
        <p:nvSpPr>
          <p:cNvPr id="5" name="Rectangle 4"/>
          <p:cNvSpPr/>
          <p:nvPr/>
        </p:nvSpPr>
        <p:spPr>
          <a:xfrm>
            <a:off x="399288" y="528834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Quick Selection Tool allows you to easily select items to move to a different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Click on an edge of what you want to keep and drag to select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Cut selection from image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4800" y="1219200"/>
            <a:ext cx="609600" cy="576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954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Layer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90599"/>
            <a:ext cx="7890615" cy="4438471"/>
          </a:xfrm>
        </p:spPr>
      </p:pic>
      <p:sp>
        <p:nvSpPr>
          <p:cNvPr id="5" name="Rectangle 4"/>
          <p:cNvSpPr/>
          <p:nvPr/>
        </p:nvSpPr>
        <p:spPr>
          <a:xfrm>
            <a:off x="371856" y="54290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Under Layer, select New &gt; New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Paste clipboard content into new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Crop as required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" y="914400"/>
            <a:ext cx="15240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16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New Background with a Solid Color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7772400" cy="4371976"/>
          </a:xfrm>
        </p:spPr>
      </p:pic>
      <p:sp>
        <p:nvSpPr>
          <p:cNvPr id="4" name="Rectangle 3"/>
          <p:cNvSpPr/>
          <p:nvPr/>
        </p:nvSpPr>
        <p:spPr>
          <a:xfrm>
            <a:off x="371856" y="54290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Create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New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Layer &gt; New Fill Layer &gt; Solid Color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Select the color of choice</a:t>
            </a:r>
          </a:p>
        </p:txBody>
      </p:sp>
    </p:spTree>
    <p:extLst>
      <p:ext uri="{BB962C8B-B14F-4D97-AF65-F5344CB8AC3E}">
        <p14:creationId xmlns:p14="http://schemas.microsoft.com/office/powerpoint/2010/main" val="35113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219200"/>
            <a:ext cx="8128000" cy="4572000"/>
          </a:xfrm>
        </p:spPr>
      </p:pic>
      <p:sp>
        <p:nvSpPr>
          <p:cNvPr id="5" name="Rectangle 4"/>
          <p:cNvSpPr/>
          <p:nvPr/>
        </p:nvSpPr>
        <p:spPr>
          <a:xfrm>
            <a:off x="402336" y="6019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Layer &gt; Background from Layer</a:t>
            </a:r>
          </a:p>
        </p:txBody>
      </p:sp>
    </p:spTree>
    <p:extLst>
      <p:ext uri="{BB962C8B-B14F-4D97-AF65-F5344CB8AC3E}">
        <p14:creationId xmlns:p14="http://schemas.microsoft.com/office/powerpoint/2010/main" val="36110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Print File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914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856" y="54290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Crop the file down to make a test print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Important to check for size, brightness,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Save the file in an appropriate format for your print shop</a:t>
            </a:r>
          </a:p>
        </p:txBody>
      </p:sp>
    </p:spTree>
    <p:extLst>
      <p:ext uri="{BB962C8B-B14F-4D97-AF65-F5344CB8AC3E}">
        <p14:creationId xmlns:p14="http://schemas.microsoft.com/office/powerpoint/2010/main" val="4086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Echo, UT Test Print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551176"/>
            <a:ext cx="8229600" cy="2167128"/>
          </a:xfrm>
        </p:spPr>
      </p:pic>
    </p:spTree>
    <p:extLst>
      <p:ext uri="{BB962C8B-B14F-4D97-AF65-F5344CB8AC3E}">
        <p14:creationId xmlns:p14="http://schemas.microsoft.com/office/powerpoint/2010/main" val="1128570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River 1952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06" y="914400"/>
            <a:ext cx="7140388" cy="5211763"/>
          </a:xfrm>
        </p:spPr>
      </p:pic>
    </p:spTree>
    <p:extLst>
      <p:ext uri="{BB962C8B-B14F-4D97-AF65-F5344CB8AC3E}">
        <p14:creationId xmlns:p14="http://schemas.microsoft.com/office/powerpoint/2010/main" val="317083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6D04F-062C-413F-B5EA-1B42FAF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56A61-CD39-4AB1-859B-259C355E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Backdrops </a:t>
            </a:r>
          </a:p>
          <a:p>
            <a:pPr lvl="1"/>
            <a:r>
              <a:rPr lang="en-US" dirty="0" smtClean="0"/>
              <a:t>Provide the illusion of scene depth</a:t>
            </a:r>
          </a:p>
          <a:p>
            <a:pPr lvl="1"/>
            <a:r>
              <a:rPr lang="en-US" dirty="0" smtClean="0"/>
              <a:t>Are important in the giving the layout viewer a sense of space and location</a:t>
            </a:r>
            <a:endParaRPr lang="en-US" dirty="0"/>
          </a:p>
          <a:p>
            <a:pPr lvl="1"/>
            <a:r>
              <a:rPr lang="en-US" dirty="0" smtClean="0"/>
              <a:t>Are in the background and do not need to be highly detailed, but they need to accurately depict well known landmarks</a:t>
            </a:r>
          </a:p>
          <a:p>
            <a:pPr lvl="1"/>
            <a:r>
              <a:rPr lang="en-US" dirty="0" smtClean="0"/>
              <a:t>Should not draw attention to themselves… the trains are supposed to be the star of the show!</a:t>
            </a:r>
          </a:p>
        </p:txBody>
      </p:sp>
    </p:spTree>
    <p:extLst>
      <p:ext uri="{BB962C8B-B14F-4D97-AF65-F5344CB8AC3E}">
        <p14:creationId xmlns:p14="http://schemas.microsoft.com/office/powerpoint/2010/main" val="2694620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River Test Print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91" y="914400"/>
            <a:ext cx="6949017" cy="5211763"/>
          </a:xfrm>
        </p:spPr>
      </p:pic>
      <p:sp>
        <p:nvSpPr>
          <p:cNvPr id="5" name="Rectangle 4"/>
          <p:cNvSpPr/>
          <p:nvPr/>
        </p:nvSpPr>
        <p:spPr>
          <a:xfrm>
            <a:off x="533400" y="6248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Time to Print!</a:t>
            </a:r>
          </a:p>
        </p:txBody>
      </p:sp>
    </p:spTree>
    <p:extLst>
      <p:ext uri="{BB962C8B-B14F-4D97-AF65-F5344CB8AC3E}">
        <p14:creationId xmlns:p14="http://schemas.microsoft.com/office/powerpoint/2010/main" val="765337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Print shops that print posters and signs can print your file with a 6 color printer</a:t>
            </a:r>
          </a:p>
          <a:p>
            <a:r>
              <a:rPr lang="en-US" dirty="0" smtClean="0"/>
              <a:t>I use FedEx</a:t>
            </a:r>
          </a:p>
          <a:p>
            <a:pPr lvl="1"/>
            <a:r>
              <a:rPr lang="en-US" dirty="0" smtClean="0"/>
              <a:t>Preferred file format is a “Photoshop PDF”</a:t>
            </a:r>
          </a:p>
          <a:p>
            <a:pPr lvl="1"/>
            <a:r>
              <a:rPr lang="en-US" dirty="0" smtClean="0"/>
              <a:t>Will have the print back in the shop in 2 business days</a:t>
            </a:r>
          </a:p>
          <a:p>
            <a:pPr lvl="1"/>
            <a:r>
              <a:rPr lang="en-US" dirty="0" smtClean="0"/>
              <a:t>Can print on several materials</a:t>
            </a:r>
          </a:p>
          <a:p>
            <a:pPr lvl="2"/>
            <a:r>
              <a:rPr lang="en-US" dirty="0" smtClean="0"/>
              <a:t>Normal paper</a:t>
            </a:r>
          </a:p>
          <a:p>
            <a:pPr lvl="2"/>
            <a:r>
              <a:rPr lang="en-US" dirty="0" smtClean="0"/>
              <a:t>Poster paper (smoother surface, thicker)</a:t>
            </a:r>
          </a:p>
          <a:p>
            <a:pPr lvl="2"/>
            <a:r>
              <a:rPr lang="en-US" dirty="0" smtClean="0"/>
              <a:t>0.020” white styrene</a:t>
            </a:r>
          </a:p>
          <a:p>
            <a:r>
              <a:rPr lang="en-US" dirty="0" smtClean="0"/>
              <a:t>I chose styrene</a:t>
            </a:r>
          </a:p>
          <a:p>
            <a:pPr lvl="1"/>
            <a:r>
              <a:rPr lang="en-US" dirty="0" smtClean="0"/>
              <a:t>Waterproof</a:t>
            </a:r>
          </a:p>
          <a:p>
            <a:pPr lvl="1"/>
            <a:r>
              <a:rPr lang="en-US" dirty="0" smtClean="0"/>
              <a:t>External sign UV resistant inks</a:t>
            </a:r>
          </a:p>
          <a:p>
            <a:pPr lvl="1"/>
            <a:r>
              <a:rPr lang="en-US" dirty="0" smtClean="0"/>
              <a:t>Will not wrinkle</a:t>
            </a:r>
          </a:p>
          <a:p>
            <a:pPr lvl="1"/>
            <a:r>
              <a:rPr lang="en-US" dirty="0" smtClean="0"/>
              <a:t>Will stand by itself</a:t>
            </a:r>
          </a:p>
          <a:p>
            <a:pPr lvl="1"/>
            <a:r>
              <a:rPr lang="en-US" dirty="0" smtClean="0"/>
              <a:t>Can be retained with double-sided tape</a:t>
            </a:r>
          </a:p>
          <a:p>
            <a:pPr lvl="1"/>
            <a:r>
              <a:rPr lang="en-US" dirty="0" smtClean="0"/>
              <a:t>Can be removed and reused if layout is rebuilt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088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Images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1856" y="54290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Prints will be 24” high, so I combined two images on one 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Reduced final backdrop per linear foot</a:t>
            </a:r>
            <a:r>
              <a:rPr lang="en-US" sz="2400" dirty="0"/>
              <a:t> cost</a:t>
            </a:r>
            <a:r>
              <a:rPr lang="en-US" sz="2400" dirty="0" smtClean="0"/>
              <a:t> in half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00" y="955369"/>
            <a:ext cx="7919700" cy="44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47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Does this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cost for 52 </a:t>
            </a:r>
            <a:r>
              <a:rPr lang="en-US" dirty="0" err="1" smtClean="0"/>
              <a:t>ft</a:t>
            </a:r>
            <a:r>
              <a:rPr lang="en-US" dirty="0" smtClean="0"/>
              <a:t> of backdrop		$572</a:t>
            </a:r>
          </a:p>
          <a:p>
            <a:r>
              <a:rPr lang="en-US" dirty="0" smtClean="0"/>
              <a:t>Cost per </a:t>
            </a:r>
            <a:r>
              <a:rPr lang="en-US" dirty="0" err="1" smtClean="0"/>
              <a:t>ft</a:t>
            </a:r>
            <a:r>
              <a:rPr lang="en-US" dirty="0" smtClean="0"/>
              <a:t>		$11/</a:t>
            </a:r>
            <a:r>
              <a:rPr lang="en-US" dirty="0" err="1" smtClean="0"/>
              <a:t>ft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Comparable commercial backdrops on adhesive vinyl are $9 per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and are 24” tall</a:t>
            </a:r>
          </a:p>
          <a:p>
            <a:pPr marL="400050"/>
            <a:r>
              <a:rPr lang="en-US" dirty="0" smtClean="0"/>
              <a:t>52ft x 2ft = 104sqft x $9.00 = $936</a:t>
            </a:r>
          </a:p>
          <a:p>
            <a:pPr marL="400050"/>
            <a:r>
              <a:rPr lang="en-US" dirty="0" smtClean="0"/>
              <a:t>Cost per </a:t>
            </a:r>
            <a:r>
              <a:rPr lang="en-US" dirty="0" err="1" smtClean="0"/>
              <a:t>ft</a:t>
            </a:r>
            <a:r>
              <a:rPr lang="en-US" dirty="0" smtClean="0"/>
              <a:t>		$18/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101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5425" y="2967335"/>
            <a:ext cx="5433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How does it look?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2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River Overall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4810"/>
            <a:ext cx="8229600" cy="3230942"/>
          </a:xfrm>
        </p:spPr>
      </p:pic>
    </p:spTree>
    <p:extLst>
      <p:ext uri="{BB962C8B-B14F-4D97-AF65-F5344CB8AC3E}">
        <p14:creationId xmlns:p14="http://schemas.microsoft.com/office/powerpoint/2010/main" val="374910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8004"/>
            <a:ext cx="8229600" cy="4144555"/>
          </a:xfrm>
        </p:spPr>
      </p:pic>
    </p:spTree>
    <p:extLst>
      <p:ext uri="{BB962C8B-B14F-4D97-AF65-F5344CB8AC3E}">
        <p14:creationId xmlns:p14="http://schemas.microsoft.com/office/powerpoint/2010/main" val="19021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15202"/>
            <a:ext cx="8229600" cy="2810158"/>
          </a:xfrm>
        </p:spPr>
      </p:pic>
    </p:spTree>
    <p:extLst>
      <p:ext uri="{BB962C8B-B14F-4D97-AF65-F5344CB8AC3E}">
        <p14:creationId xmlns:p14="http://schemas.microsoft.com/office/powerpoint/2010/main" val="3814713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Chute &amp; Overland Lumber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66930"/>
            <a:ext cx="8229600" cy="3706703"/>
          </a:xfrm>
        </p:spPr>
      </p:pic>
    </p:spTree>
    <p:extLst>
      <p:ext uri="{BB962C8B-B14F-4D97-AF65-F5344CB8AC3E}">
        <p14:creationId xmlns:p14="http://schemas.microsoft.com/office/powerpoint/2010/main" val="11425342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House &amp; Storehouse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91" y="914400"/>
            <a:ext cx="6949017" cy="5211763"/>
          </a:xfrm>
        </p:spPr>
      </p:pic>
    </p:spTree>
    <p:extLst>
      <p:ext uri="{BB962C8B-B14F-4D97-AF65-F5344CB8AC3E}">
        <p14:creationId xmlns:p14="http://schemas.microsoft.com/office/powerpoint/2010/main" val="46172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6D04F-062C-413F-B5EA-1B42FAF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Backdrop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56A61-CD39-4AB1-859B-259C355E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painted </a:t>
            </a:r>
          </a:p>
          <a:p>
            <a:pPr lvl="1"/>
            <a:r>
              <a:rPr lang="en-US" dirty="0" smtClean="0"/>
              <a:t>Good at giving the illusion of depth</a:t>
            </a:r>
          </a:p>
          <a:p>
            <a:pPr lvl="1"/>
            <a:r>
              <a:rPr lang="en-US" dirty="0" smtClean="0"/>
              <a:t>Can give the layout viewer a sense of space and location</a:t>
            </a:r>
            <a:endParaRPr lang="en-US" dirty="0"/>
          </a:p>
          <a:p>
            <a:pPr lvl="1"/>
            <a:r>
              <a:rPr lang="en-US" dirty="0" smtClean="0"/>
              <a:t>Are likely to not be highly detailed</a:t>
            </a:r>
          </a:p>
          <a:p>
            <a:pPr lvl="1"/>
            <a:r>
              <a:rPr lang="en-US" dirty="0" smtClean="0"/>
              <a:t>Accurately depicting landmarks can be challenging</a:t>
            </a:r>
          </a:p>
          <a:p>
            <a:pPr lvl="1"/>
            <a:r>
              <a:rPr lang="en-US" dirty="0" smtClean="0"/>
              <a:t>Should not draw attention to themselves… but they might if they don’t look very good</a:t>
            </a:r>
          </a:p>
          <a:p>
            <a:r>
              <a:rPr lang="en-US" dirty="0" smtClean="0"/>
              <a:t>Photo backdrops</a:t>
            </a:r>
          </a:p>
          <a:p>
            <a:pPr lvl="1"/>
            <a:r>
              <a:rPr lang="en-US" dirty="0"/>
              <a:t>Good at giving the illusion of depth</a:t>
            </a:r>
          </a:p>
          <a:p>
            <a:pPr lvl="1"/>
            <a:r>
              <a:rPr lang="en-US" dirty="0"/>
              <a:t>Can give the layout viewer a sense of space and location</a:t>
            </a:r>
          </a:p>
          <a:p>
            <a:pPr lvl="1"/>
            <a:r>
              <a:rPr lang="en-US" dirty="0" smtClean="0"/>
              <a:t>May or may not be </a:t>
            </a:r>
            <a:r>
              <a:rPr lang="en-US" dirty="0"/>
              <a:t>highly detailed</a:t>
            </a:r>
          </a:p>
          <a:p>
            <a:pPr lvl="1"/>
            <a:r>
              <a:rPr lang="en-US" dirty="0" smtClean="0"/>
              <a:t>Will accurately depict landmarks</a:t>
            </a:r>
            <a:endParaRPr lang="en-US" dirty="0"/>
          </a:p>
          <a:p>
            <a:pPr lvl="1"/>
            <a:r>
              <a:rPr lang="en-US" dirty="0"/>
              <a:t>Should not draw attention to themselves… but they might if they </a:t>
            </a:r>
            <a:r>
              <a:rPr lang="en-US" dirty="0" smtClean="0"/>
              <a:t>are too spectacular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115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81032"/>
            <a:ext cx="8229600" cy="4078499"/>
          </a:xfrm>
        </p:spPr>
      </p:pic>
    </p:spTree>
    <p:extLst>
      <p:ext uri="{BB962C8B-B14F-4D97-AF65-F5344CB8AC3E}">
        <p14:creationId xmlns:p14="http://schemas.microsoft.com/office/powerpoint/2010/main" val="3571805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Bridge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9715"/>
            <a:ext cx="8229600" cy="4601132"/>
          </a:xfrm>
        </p:spPr>
      </p:pic>
    </p:spTree>
    <p:extLst>
      <p:ext uri="{BB962C8B-B14F-4D97-AF65-F5344CB8AC3E}">
        <p14:creationId xmlns:p14="http://schemas.microsoft.com/office/powerpoint/2010/main" val="7678827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Shop &amp; Wreck Train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0133"/>
            <a:ext cx="8229600" cy="4160296"/>
          </a:xfrm>
        </p:spPr>
      </p:pic>
    </p:spTree>
    <p:extLst>
      <p:ext uri="{BB962C8B-B14F-4D97-AF65-F5344CB8AC3E}">
        <p14:creationId xmlns:p14="http://schemas.microsoft.com/office/powerpoint/2010/main" val="4284346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Yard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8082"/>
            <a:ext cx="8229600" cy="4344399"/>
          </a:xfrm>
        </p:spPr>
      </p:pic>
    </p:spTree>
    <p:extLst>
      <p:ext uri="{BB962C8B-B14F-4D97-AF65-F5344CB8AC3E}">
        <p14:creationId xmlns:p14="http://schemas.microsoft.com/office/powerpoint/2010/main" val="3165616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54158"/>
            <a:ext cx="8229600" cy="4932246"/>
          </a:xfrm>
        </p:spPr>
      </p:pic>
    </p:spTree>
    <p:extLst>
      <p:ext uri="{BB962C8B-B14F-4D97-AF65-F5344CB8AC3E}">
        <p14:creationId xmlns:p14="http://schemas.microsoft.com/office/powerpoint/2010/main" val="1460388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Yard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61901"/>
            <a:ext cx="8229600" cy="3116760"/>
          </a:xfrm>
        </p:spPr>
      </p:pic>
    </p:spTree>
    <p:extLst>
      <p:ext uri="{BB962C8B-B14F-4D97-AF65-F5344CB8AC3E}">
        <p14:creationId xmlns:p14="http://schemas.microsoft.com/office/powerpoint/2010/main" val="2233966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83588"/>
            <a:ext cx="8229600" cy="4273386"/>
          </a:xfrm>
        </p:spPr>
      </p:pic>
    </p:spTree>
    <p:extLst>
      <p:ext uri="{BB962C8B-B14F-4D97-AF65-F5344CB8AC3E}">
        <p14:creationId xmlns:p14="http://schemas.microsoft.com/office/powerpoint/2010/main" val="3730676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10534"/>
            <a:ext cx="8229600" cy="4619495"/>
          </a:xfrm>
        </p:spPr>
      </p:pic>
    </p:spTree>
    <p:extLst>
      <p:ext uri="{BB962C8B-B14F-4D97-AF65-F5344CB8AC3E}">
        <p14:creationId xmlns:p14="http://schemas.microsoft.com/office/powerpoint/2010/main" val="32570829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69" y="914400"/>
            <a:ext cx="7476661" cy="5211763"/>
          </a:xfrm>
        </p:spPr>
      </p:pic>
    </p:spTree>
    <p:extLst>
      <p:ext uri="{BB962C8B-B14F-4D97-AF65-F5344CB8AC3E}">
        <p14:creationId xmlns:p14="http://schemas.microsoft.com/office/powerpoint/2010/main" val="2515024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8108"/>
            <a:ext cx="8229600" cy="4744346"/>
          </a:xfrm>
        </p:spPr>
      </p:pic>
    </p:spTree>
    <p:extLst>
      <p:ext uri="{BB962C8B-B14F-4D97-AF65-F5344CB8AC3E}">
        <p14:creationId xmlns:p14="http://schemas.microsoft.com/office/powerpoint/2010/main" val="395258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6D04F-062C-413F-B5EA-1B42FAFE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Backdrops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56A61-CD39-4AB1-859B-259C355E2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believe goals can be achieved with a medium resolution image photo backdrop</a:t>
            </a:r>
          </a:p>
          <a:p>
            <a:r>
              <a:rPr lang="en-US" dirty="0" smtClean="0"/>
              <a:t>Commercial backdrops are available</a:t>
            </a:r>
          </a:p>
          <a:p>
            <a:pPr lvl="1"/>
            <a:r>
              <a:rPr lang="en-US" dirty="0" smtClean="0"/>
              <a:t>Most are well done</a:t>
            </a:r>
          </a:p>
          <a:p>
            <a:pPr lvl="1"/>
            <a:r>
              <a:rPr lang="en-US" dirty="0" smtClean="0"/>
              <a:t>Selection is limited</a:t>
            </a:r>
          </a:p>
          <a:p>
            <a:pPr lvl="1"/>
            <a:r>
              <a:rPr lang="en-US" dirty="0" smtClean="0"/>
              <a:t>Some are silly… for example Bryce Canyon</a:t>
            </a:r>
          </a:p>
          <a:p>
            <a:r>
              <a:rPr lang="en-US" dirty="0" smtClean="0"/>
              <a:t>What if we could get images of our location without traveling there?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7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80656"/>
            <a:ext cx="8229600" cy="4879251"/>
          </a:xfrm>
        </p:spPr>
      </p:pic>
    </p:spTree>
    <p:extLst>
      <p:ext uri="{BB962C8B-B14F-4D97-AF65-F5344CB8AC3E}">
        <p14:creationId xmlns:p14="http://schemas.microsoft.com/office/powerpoint/2010/main" val="11499108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Green River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51088"/>
            <a:ext cx="8229600" cy="4738387"/>
          </a:xfrm>
        </p:spPr>
      </p:pic>
    </p:spTree>
    <p:extLst>
      <p:ext uri="{BB962C8B-B14F-4D97-AF65-F5344CB8AC3E}">
        <p14:creationId xmlns:p14="http://schemas.microsoft.com/office/powerpoint/2010/main" val="14107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Bitter Creek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9" y="914400"/>
            <a:ext cx="7175161" cy="5211763"/>
          </a:xfrm>
        </p:spPr>
      </p:pic>
    </p:spTree>
    <p:extLst>
      <p:ext uri="{BB962C8B-B14F-4D97-AF65-F5344CB8AC3E}">
        <p14:creationId xmlns:p14="http://schemas.microsoft.com/office/powerpoint/2010/main" val="14421912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Bitter Creek Crossing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05869"/>
            <a:ext cx="8229600" cy="5028824"/>
          </a:xfrm>
        </p:spPr>
      </p:pic>
    </p:spTree>
    <p:extLst>
      <p:ext uri="{BB962C8B-B14F-4D97-AF65-F5344CB8AC3E}">
        <p14:creationId xmlns:p14="http://schemas.microsoft.com/office/powerpoint/2010/main" val="292811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335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BE3AA-32FF-4C40-8DDE-9533789B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</a:t>
            </a:r>
            <a:r>
              <a:rPr lang="en-US" dirty="0" err="1" smtClean="0"/>
              <a:t>Streetview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345D74-E1AB-44B9-A177-9E22EC26D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</a:t>
            </a:r>
            <a:r>
              <a:rPr lang="en-US" dirty="0" err="1" smtClean="0"/>
              <a:t>Streetview</a:t>
            </a:r>
            <a:r>
              <a:rPr lang="en-US" dirty="0" smtClean="0"/>
              <a:t> was launched in 2007 </a:t>
            </a:r>
            <a:r>
              <a:rPr lang="en-US" dirty="0"/>
              <a:t>and has since expanded to include cities and rural areas </a:t>
            </a:r>
            <a:r>
              <a:rPr lang="en-US" dirty="0" smtClean="0"/>
              <a:t>worldwide</a:t>
            </a:r>
          </a:p>
          <a:p>
            <a:r>
              <a:rPr lang="en-US" dirty="0" smtClean="0"/>
              <a:t>Most recent update in the US was Oct 2018 </a:t>
            </a:r>
            <a:endParaRPr lang="en-US" dirty="0"/>
          </a:p>
          <a:p>
            <a:pPr lvl="1"/>
            <a:r>
              <a:rPr lang="en-US" dirty="0" smtClean="0"/>
              <a:t>Coverage in the US appears to me to be nearly 100%</a:t>
            </a:r>
          </a:p>
          <a:p>
            <a:pPr lvl="1"/>
            <a:r>
              <a:rPr lang="en-US" dirty="0" smtClean="0"/>
              <a:t>Google’s cameras were upgraded in 2017, using eight 20 </a:t>
            </a:r>
            <a:r>
              <a:rPr lang="en-US" dirty="0" err="1" smtClean="0"/>
              <a:t>Mpixel</a:t>
            </a:r>
            <a:r>
              <a:rPr lang="en-US" dirty="0" smtClean="0"/>
              <a:t> sensors, prior cameras used fifteen 5 </a:t>
            </a:r>
            <a:r>
              <a:rPr lang="en-US" dirty="0" err="1" smtClean="0"/>
              <a:t>Mpixel</a:t>
            </a:r>
            <a:r>
              <a:rPr lang="en-US" dirty="0" smtClean="0"/>
              <a:t> sensors</a:t>
            </a:r>
          </a:p>
          <a:p>
            <a:pPr lvl="1"/>
            <a:r>
              <a:rPr lang="en-US" dirty="0" smtClean="0"/>
              <a:t>Cameras are mounted on cars, fixed mounts, backpacks, trikes, snowmobiles</a:t>
            </a:r>
            <a:endParaRPr lang="en-US" dirty="0"/>
          </a:p>
          <a:p>
            <a:r>
              <a:rPr lang="en-US" dirty="0" smtClean="0"/>
              <a:t>Locations </a:t>
            </a:r>
            <a:r>
              <a:rPr lang="en-US" dirty="0"/>
              <a:t>with Street View imagery available are shown as blue lines on Google </a:t>
            </a:r>
            <a:r>
              <a:rPr lang="en-US" dirty="0" smtClean="0"/>
              <a:t>Maps or a blue circle for a fixed “Photo Sphere”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 Satellite 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90600"/>
            <a:ext cx="8229600" cy="4994280"/>
          </a:xfrm>
        </p:spPr>
      </p:pic>
      <p:sp>
        <p:nvSpPr>
          <p:cNvPr id="5" name="TextBox 4"/>
          <p:cNvSpPr txBox="1"/>
          <p:nvPr/>
        </p:nvSpPr>
        <p:spPr>
          <a:xfrm>
            <a:off x="545592" y="6062841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https://www.google.com/maps/place/Green+River,+WY+82935/@41.5269844,-109.4689619,755m/data=!</a:t>
            </a:r>
            <a:r>
              <a:rPr lang="en-US" sz="1000" dirty="0" smtClean="0">
                <a:hlinkClick r:id="rId3"/>
              </a:rPr>
              <a:t>3m1!1e3!4m5!3m4!1s0x875a7de1e1298c47:0xd8cbacd7ddf44cf8!8m2!3d41.5285757!4d-109.4662461</a:t>
            </a:r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31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</a:t>
            </a:r>
            <a:r>
              <a:rPr lang="en-US" dirty="0" smtClean="0"/>
              <a:t>- Google View from Croydon Road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27284"/>
            <a:ext cx="8229600" cy="4385995"/>
          </a:xfrm>
        </p:spPr>
      </p:pic>
    </p:spTree>
    <p:extLst>
      <p:ext uri="{BB962C8B-B14F-4D97-AF65-F5344CB8AC3E}">
        <p14:creationId xmlns:p14="http://schemas.microsoft.com/office/powerpoint/2010/main" val="22074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11125</TotalTime>
  <Words>1244</Words>
  <Application>Microsoft Office PowerPoint</Application>
  <PresentationFormat>On-screen Show (4:3)</PresentationFormat>
  <Paragraphs>204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Wingdings</vt:lpstr>
      <vt:lpstr>Office Theme</vt:lpstr>
      <vt:lpstr>  Photo Backdrops Using Google Maps </vt:lpstr>
      <vt:lpstr>Overview</vt:lpstr>
      <vt:lpstr>Acknowledgements</vt:lpstr>
      <vt:lpstr>Backdrops</vt:lpstr>
      <vt:lpstr>Backdrop Methods</vt:lpstr>
      <vt:lpstr>Backdrops</vt:lpstr>
      <vt:lpstr>Google Maps Streetview</vt:lpstr>
      <vt:lpstr>Google Map Satellite View</vt:lpstr>
      <vt:lpstr>Experiments - Google View from Croydon Road</vt:lpstr>
      <vt:lpstr>Experiments with Google and a Laser Printer </vt:lpstr>
      <vt:lpstr>Experiments with Google and a Laser Printer </vt:lpstr>
      <vt:lpstr>Streetview Images</vt:lpstr>
      <vt:lpstr>Streetview 360 Download</vt:lpstr>
      <vt:lpstr>iStreetview – Load a Panorama</vt:lpstr>
      <vt:lpstr>Google Map Satellite View of Green River</vt:lpstr>
      <vt:lpstr>iStreetview – Paste the URL of the Panorama</vt:lpstr>
      <vt:lpstr>iStreetview – Copy the Panorama ID</vt:lpstr>
      <vt:lpstr>iStreetview – Homepage</vt:lpstr>
      <vt:lpstr>Open the Panorama Image file</vt:lpstr>
      <vt:lpstr>Initial Image Processing</vt:lpstr>
      <vt:lpstr>Cropped Panorama Image</vt:lpstr>
      <vt:lpstr>Photo Editing Software</vt:lpstr>
      <vt:lpstr>Resizing the Image</vt:lpstr>
      <vt:lpstr>Resizing the Image</vt:lpstr>
      <vt:lpstr>Image Cropping</vt:lpstr>
      <vt:lpstr>Removing Items</vt:lpstr>
      <vt:lpstr>Removing Items – Content Aware Tool</vt:lpstr>
      <vt:lpstr>Removing Items – Content Aware Tool</vt:lpstr>
      <vt:lpstr>Removing Items – Tree Is Gone!</vt:lpstr>
      <vt:lpstr>Removing Items</vt:lpstr>
      <vt:lpstr>Removing Items – Clone Stamp</vt:lpstr>
      <vt:lpstr>Cleaned Up Image</vt:lpstr>
      <vt:lpstr>Background Removal – Quick Selection Tool</vt:lpstr>
      <vt:lpstr>Create a New Layer</vt:lpstr>
      <vt:lpstr>Create a New Background with a Solid Color</vt:lpstr>
      <vt:lpstr>New Background</vt:lpstr>
      <vt:lpstr>Test Print File</vt:lpstr>
      <vt:lpstr>Echo, UT Test Print</vt:lpstr>
      <vt:lpstr>Green River 1952</vt:lpstr>
      <vt:lpstr>Green River Test Print</vt:lpstr>
      <vt:lpstr>Printing</vt:lpstr>
      <vt:lpstr>Combining Images</vt:lpstr>
      <vt:lpstr>How Much Does this Cost?</vt:lpstr>
      <vt:lpstr>PowerPoint Presentation</vt:lpstr>
      <vt:lpstr>Green River Overall View</vt:lpstr>
      <vt:lpstr>West Green River</vt:lpstr>
      <vt:lpstr>Roundhouse</vt:lpstr>
      <vt:lpstr>Coal Chute &amp; Overland Lumber</vt:lpstr>
      <vt:lpstr>Oil House &amp; Storehouse</vt:lpstr>
      <vt:lpstr>Storehouse</vt:lpstr>
      <vt:lpstr>Pedestrian Bridge</vt:lpstr>
      <vt:lpstr>Car Shop &amp; Wreck Train</vt:lpstr>
      <vt:lpstr>Freight Yard</vt:lpstr>
      <vt:lpstr>Depot</vt:lpstr>
      <vt:lpstr>Freight Yard</vt:lpstr>
      <vt:lpstr>Center Green River</vt:lpstr>
      <vt:lpstr>Center Green River</vt:lpstr>
      <vt:lpstr>Center Green River</vt:lpstr>
      <vt:lpstr>East Green River</vt:lpstr>
      <vt:lpstr>East Green River</vt:lpstr>
      <vt:lpstr>East Green River</vt:lpstr>
      <vt:lpstr>Crossing Bitter Creek</vt:lpstr>
      <vt:lpstr>Bitter Creek Crossing</vt:lpstr>
      <vt:lpstr>PowerPoint Presentation</vt:lpstr>
    </vt:vector>
  </TitlesOfParts>
  <Company>University of Colorado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Planning</dc:title>
  <dc:creator>Steve</dc:creator>
  <cp:keywords>CTPClassification=CTP_NT</cp:keywords>
  <cp:lastModifiedBy>Aley, Jeff A</cp:lastModifiedBy>
  <cp:revision>272</cp:revision>
  <dcterms:created xsi:type="dcterms:W3CDTF">2015-01-05T04:03:12Z</dcterms:created>
  <dcterms:modified xsi:type="dcterms:W3CDTF">2019-01-14T14:23:54Z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ff9ea7b1-27dc-44f5-ae1e-3af791dead22</vt:lpwstr>
  </property>
  <property fmtid="{D5CDD505-2E9C-101B-9397-08002B2CF9AE}" pid="3" name="CTP_TimeStamp">
    <vt:lpwstr>2019-01-14 14:23:43Z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